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8" r:id="rId6"/>
    <p:sldId id="279" r:id="rId7"/>
    <p:sldId id="280" r:id="rId8"/>
    <p:sldId id="285" r:id="rId9"/>
    <p:sldId id="287" r:id="rId10"/>
    <p:sldId id="288" r:id="rId11"/>
    <p:sldId id="289" r:id="rId12"/>
    <p:sldId id="290" r:id="rId13"/>
    <p:sldId id="292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1/25/2023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Scheduling Classes on a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16-Week Compressed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CATEGORIES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9BE9DC-A4DE-AA4B-EC92-0852AEBC1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732" y="1175592"/>
            <a:ext cx="6206734" cy="476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5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9757460" cy="2677648"/>
          </a:xfrm>
        </p:spPr>
        <p:txBody>
          <a:bodyPr/>
          <a:lstStyle/>
          <a:p>
            <a:r>
              <a:rPr lang="en-US" sz="3700" dirty="0">
                <a:solidFill>
                  <a:schemeClr val="bg1"/>
                </a:solidFill>
              </a:rPr>
              <a:t>Alternative Academic Calendar Project </a:t>
            </a:r>
            <a:br>
              <a:rPr lang="en-US" sz="3700" dirty="0">
                <a:solidFill>
                  <a:schemeClr val="bg1"/>
                </a:solidFill>
              </a:rPr>
            </a:br>
            <a:br>
              <a:rPr lang="en-US" sz="37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Scheduling Classes on a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16-Week Compressed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57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FUNDAMENTAL COMMITMENT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Integrity of the Credit Hour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converting to a compressed calendar, the district must commit to retain the integrity of the credit hour. </a:t>
            </a:r>
          </a:p>
          <a:p>
            <a:pPr>
              <a:spcAft>
                <a:spcPts val="1800"/>
              </a:spcAft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 every case, the student must continue to receive the specified number of hours of instruction previously provided under the traditional 35-week academic calendar.</a:t>
            </a:r>
          </a:p>
          <a:p>
            <a:pPr>
              <a:spcAft>
                <a:spcPts val="1800"/>
              </a:spcAft>
            </a:pPr>
            <a:r>
              <a:rPr lang="en-US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CLPCCD BP and AP 4020 Program, Curriculum, and Course Development</a:t>
            </a:r>
            <a:endParaRPr lang="en-US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4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COURSE OUTLINES OF RECORD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Course outlines remain basically unchanged: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The total hours of instruction and examination required 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for each course remain the same.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Changes in the leng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th and scheduling of class meetings are needed to meet the hours requirement of individual courses.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59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FTES REGULATIONS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The complex rules for FTES calculation remain in force: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 restrictions such as the minimum session length of 50 minutes apply under a compressed calendar.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Detailed guidelines for scheduling classes are available and should be followed to avoid audit exceptions.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96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EXAMPLE DRAFT OF A CLPCCD COMPRESSED ACADEMIC CALENDAR FOR 2024-25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Placeholder 4" descr="Calendar&#10;&#10;Description automatically generated">
            <a:extLst>
              <a:ext uri="{FF2B5EF4-FFF2-40B4-BE49-F238E27FC236}">
                <a16:creationId xmlns:a16="http://schemas.microsoft.com/office/drawing/2014/main" id="{9FC571A1-BBD3-ADE7-7BD7-0A28C3FCAE58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2"/>
          <a:srcRect t="11473" b="11473"/>
          <a:stretch>
            <a:fillRect/>
          </a:stretch>
        </p:blipFill>
        <p:spPr>
          <a:xfrm>
            <a:off x="6453207" y="2400186"/>
            <a:ext cx="930888" cy="930888"/>
          </a:xfr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 flipH="1">
            <a:off x="10140592" y="3330138"/>
            <a:ext cx="709377" cy="3000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 descr="Calendar&#10;&#10;Description automatically generated">
            <a:extLst>
              <a:ext uri="{FF2B5EF4-FFF2-40B4-BE49-F238E27FC236}">
                <a16:creationId xmlns:a16="http://schemas.microsoft.com/office/drawing/2014/main" id="{912493DB-35C7-653F-7A93-2CC13FA1CD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8457" y="51756"/>
            <a:ext cx="5864735" cy="671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42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CLASS SCHEDULING BASICS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The course outline of record states the required hours of instruction for each course: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example, a 3-unit lecture course typically requires 48-54 of classroom instruction.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To provide for unforeseen meeting cancellations, colleges normally schedule to the range maximum.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60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3-UNIT LECTURE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Scheduling options for a full-semester 3-unit lecture course on the example 16-week calendar: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Two meetings per week of 1 hour and 25 minutes, or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One meeting per week of 3 hours and 10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0000"/>
                </a:solidFill>
                <a:ea typeface="Times New Roman" panose="02020603050405020304" pitchFamily="18" charset="0"/>
              </a:rPr>
              <a:t>On a traditional calendar, course would typically be scheduled with two meetings per week of 1 hour and 15 minutes </a:t>
            </a:r>
            <a:endParaRPr lang="en-US" sz="22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29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A 5-UNIT LECTURE/LAB COURSE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Typical schedule for a full-semester  5-unit lecture/lab course on the example 16-week calendar: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Two lecture meetings per week of 1 hour and 25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Two lab meetings per week of 3 hours and 10 minutes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0000"/>
                </a:solidFill>
                <a:ea typeface="Times New Roman" panose="02020603050405020304" pitchFamily="18" charset="0"/>
              </a:rPr>
              <a:t>On a traditional calendar, course would typically be scheduled with two lecture meetings per week of 1 hour and 15 minutes and two lab meetings per week of 2 hours and 50 minutes 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718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SCHEDULING CATEGORIES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80208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In traditional calendar terminology, most courses fit into categories based on the number of hours per week they meet: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A 3-unit lecture course typically has 3 hours of lecture sessions.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 5-unit lecture/lab course typically has 3 hours of lecture sessions and 6 hours of lab sessions.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Scheduling options of lecture, lab, and activity sessions are essentially similar -- the number of hours is what counts.</a:t>
            </a:r>
          </a:p>
          <a:p>
            <a:pPr lvl="1">
              <a:spcAft>
                <a:spcPts val="1200"/>
              </a:spcAft>
            </a:pP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561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83CA34-C6E2-49BA-ACFF-78ADEC0C28FA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16c05727-aa75-4e4a-9b5f-8a80a1165891"/>
    <ds:schemaRef ds:uri="71af3243-3dd4-4a8d-8c0d-dd76da1f02a5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1998</TotalTime>
  <Words>531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Ion Boardroom</vt:lpstr>
      <vt:lpstr>Alternative Academic Calendar Project   Scheduling Classes on a  16-Week Compressed Calendar</vt:lpstr>
      <vt:lpstr>Alternative Academic Calendar Project  FUNDAMENTAL COMMITMENT</vt:lpstr>
      <vt:lpstr>Alternative Academic Calendar Project  COURSE OUTLINES OF RECORD</vt:lpstr>
      <vt:lpstr>Alternative Academic Calendar Project  FTES REGULATIONS</vt:lpstr>
      <vt:lpstr>Alternative Academic Calendar Project  EXAMPLE DRAFT OF A CLPCCD COMPRESSED ACADEMIC CALENDAR FOR 2024-25</vt:lpstr>
      <vt:lpstr>Alternative Academic Calendar Project  CLASS SCHEDULING BASICS</vt:lpstr>
      <vt:lpstr>Alternative Academic Calendar Project  SCHEDULING A 3-UNIT LECTURE COURSE</vt:lpstr>
      <vt:lpstr>Alternative Academic Calendar Project  SCHEDULING A 5-UNIT LECTURE/LAB COURSE</vt:lpstr>
      <vt:lpstr>Alternative Academic Calendar Project  SCHEDULING CATEGORIES</vt:lpstr>
      <vt:lpstr>Alternative Academic Calendar Project  SCHEDULING CATEGORIES</vt:lpstr>
      <vt:lpstr>Alternative Academic Calendar Project   Scheduling Classes on a  16-Week Compressed Calendar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John Mullen</dc:creator>
  <cp:lastModifiedBy>Estella Sanchez</cp:lastModifiedBy>
  <cp:revision>14</cp:revision>
  <dcterms:created xsi:type="dcterms:W3CDTF">2022-12-08T02:24:54Z</dcterms:created>
  <dcterms:modified xsi:type="dcterms:W3CDTF">2023-01-25T17:48:41Z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