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4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4" r:id="rId6"/>
    <p:sldId id="276" r:id="rId7"/>
    <p:sldId id="277" r:id="rId8"/>
    <p:sldId id="278" r:id="rId9"/>
    <p:sldId id="279" r:id="rId10"/>
    <p:sldId id="280" r:id="rId11"/>
    <p:sldId id="281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259BEA-82BC-4476-91F2-380E77DBAD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9DE9C3-2AB8-44E5-BCFE-5DD42DFC56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858F-6309-4F09-BEA0-6CBF97E55806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1B971B-9BC3-41DB-91DC-F03F5C808D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0720E-F4E2-435B-A885-9194BA30267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8AE00-5498-4F06-8655-F21703489B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2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53C5D-CD12-6D4C-A980-0612968271E2}" type="datetimeFigureOut">
              <a:rPr lang="en-US" smtClean="0"/>
              <a:t>12/8/2022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167F0-0840-1348-BFE4-C6298BBC06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04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2000"/>
                  <a:hueMod val="108000"/>
                  <a:satMod val="164000"/>
                  <a:lumMod val="69000"/>
                </a:schemeClr>
                <a:schemeClr val="dk2">
                  <a:tint val="96000"/>
                  <a:hueMod val="90000"/>
                  <a:satMod val="130000"/>
                  <a:lumMod val="134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10"/>
          <p:cNvSpPr/>
          <p:nvPr/>
        </p:nvSpPr>
        <p:spPr>
          <a:xfrm>
            <a:off x="322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Oval 11"/>
          <p:cNvSpPr/>
          <p:nvPr/>
        </p:nvSpPr>
        <p:spPr>
          <a:xfrm>
            <a:off x="175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Oval 12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Oval 13"/>
          <p:cNvSpPr/>
          <p:nvPr/>
        </p:nvSpPr>
        <p:spPr>
          <a:xfrm>
            <a:off x="7999412" y="-2373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noProof="0" dirty="0"/>
          </a:p>
        </p:txBody>
      </p:sp>
      <p:sp>
        <p:nvSpPr>
          <p:cNvPr id="15" name="Oval 14"/>
          <p:cNvSpPr/>
          <p:nvPr/>
        </p:nvSpPr>
        <p:spPr>
          <a:xfrm>
            <a:off x="8609012" y="5874054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reeform 5"/>
          <p:cNvSpPr>
            <a:spLocks noEditPoints="1"/>
          </p:cNvSpPr>
          <p:nvPr/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5D0B1B9-C7DF-F64A-B488-12B3D5090923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7273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215A5A73-8E13-4E38-8362-0A09BA944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58861" y="478881"/>
            <a:ext cx="5582675" cy="5908526"/>
          </a:xfrm>
          <a:custGeom>
            <a:avLst/>
            <a:gdLst>
              <a:gd name="connsiteX0" fmla="*/ 10816 w 5582675"/>
              <a:gd name="connsiteY0" fmla="*/ 0 h 5908526"/>
              <a:gd name="connsiteX1" fmla="*/ 5582675 w 5582675"/>
              <a:gd name="connsiteY1" fmla="*/ 0 h 5908526"/>
              <a:gd name="connsiteX2" fmla="*/ 5582675 w 5582675"/>
              <a:gd name="connsiteY2" fmla="*/ 5908526 h 5908526"/>
              <a:gd name="connsiteX3" fmla="*/ 0 w 5582675"/>
              <a:gd name="connsiteY3" fmla="*/ 5908526 h 5908526"/>
              <a:gd name="connsiteX4" fmla="*/ 30693 w 5582675"/>
              <a:gd name="connsiteY4" fmla="*/ 5722836 h 5908526"/>
              <a:gd name="connsiteX5" fmla="*/ 223682 w 5582675"/>
              <a:gd name="connsiteY5" fmla="*/ 2921544 h 5908526"/>
              <a:gd name="connsiteX6" fmla="*/ 30693 w 5582675"/>
              <a:gd name="connsiteY6" fmla="*/ 120253 h 5908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82675" h="5908526">
                <a:moveTo>
                  <a:pt x="10816" y="0"/>
                </a:moveTo>
                <a:lnTo>
                  <a:pt x="5582675" y="0"/>
                </a:lnTo>
                <a:lnTo>
                  <a:pt x="5582675" y="5908526"/>
                </a:lnTo>
                <a:lnTo>
                  <a:pt x="0" y="5908526"/>
                </a:lnTo>
                <a:lnTo>
                  <a:pt x="30693" y="5722836"/>
                </a:lnTo>
                <a:cubicBezTo>
                  <a:pt x="153771" y="4890115"/>
                  <a:pt x="223682" y="3935837"/>
                  <a:pt x="223682" y="2921544"/>
                </a:cubicBezTo>
                <a:cubicBezTo>
                  <a:pt x="223682" y="1907252"/>
                  <a:pt x="153771" y="952973"/>
                  <a:pt x="30693" y="120253"/>
                </a:cubicBezTo>
                <a:close/>
              </a:path>
            </a:pathLst>
          </a:custGeom>
          <a:effectLst/>
        </p:spPr>
        <p:txBody>
          <a:bodyPr wrap="square" anchor="ctr">
            <a:no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8343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50BDD93-02DA-4B21-9556-FA8B9894F90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58861" y="478880"/>
            <a:ext cx="5582675" cy="5900239"/>
          </a:xfrm>
          <a:custGeom>
            <a:avLst/>
            <a:gdLst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0 w 5582675"/>
              <a:gd name="connsiteY4" fmla="*/ 0 h 5900239"/>
              <a:gd name="connsiteX0" fmla="*/ 3501 w 5586176"/>
              <a:gd name="connsiteY0" fmla="*/ 0 h 5900239"/>
              <a:gd name="connsiteX1" fmla="*/ 5586176 w 5586176"/>
              <a:gd name="connsiteY1" fmla="*/ 0 h 5900239"/>
              <a:gd name="connsiteX2" fmla="*/ 5586176 w 5586176"/>
              <a:gd name="connsiteY2" fmla="*/ 5900239 h 5900239"/>
              <a:gd name="connsiteX3" fmla="*/ 3501 w 5586176"/>
              <a:gd name="connsiteY3" fmla="*/ 5900239 h 5900239"/>
              <a:gd name="connsiteX4" fmla="*/ 0 w 5586176"/>
              <a:gd name="connsiteY4" fmla="*/ 3615600 h 5900239"/>
              <a:gd name="connsiteX5" fmla="*/ 3501 w 5586176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0 w 5582675"/>
              <a:gd name="connsiteY5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117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62539 w 5582675"/>
              <a:gd name="connsiteY5" fmla="*/ 23740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220019 w 5582675"/>
              <a:gd name="connsiteY4" fmla="*/ 3442880 h 5900239"/>
              <a:gd name="connsiteX5" fmla="*/ 47299 w 5582675"/>
              <a:gd name="connsiteY5" fmla="*/ 247560 h 5900239"/>
              <a:gd name="connsiteX6" fmla="*/ 0 w 5582675"/>
              <a:gd name="connsiteY6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1173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52379 w 5582675"/>
              <a:gd name="connsiteY4" fmla="*/ 5647600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  <a:gd name="connsiteX0" fmla="*/ 0 w 5582675"/>
              <a:gd name="connsiteY0" fmla="*/ 0 h 5900239"/>
              <a:gd name="connsiteX1" fmla="*/ 5582675 w 5582675"/>
              <a:gd name="connsiteY1" fmla="*/ 0 h 5900239"/>
              <a:gd name="connsiteX2" fmla="*/ 5582675 w 5582675"/>
              <a:gd name="connsiteY2" fmla="*/ 5900239 h 5900239"/>
              <a:gd name="connsiteX3" fmla="*/ 0 w 5582675"/>
              <a:gd name="connsiteY3" fmla="*/ 5900239 h 5900239"/>
              <a:gd name="connsiteX4" fmla="*/ 42854 w 5582675"/>
              <a:gd name="connsiteY4" fmla="*/ 5653315 h 5900239"/>
              <a:gd name="connsiteX5" fmla="*/ 220019 w 5582675"/>
              <a:gd name="connsiteY5" fmla="*/ 3442880 h 5900239"/>
              <a:gd name="connsiteX6" fmla="*/ 47299 w 5582675"/>
              <a:gd name="connsiteY6" fmla="*/ 247560 h 5900239"/>
              <a:gd name="connsiteX7" fmla="*/ 0 w 5582675"/>
              <a:gd name="connsiteY7" fmla="*/ 0 h 5900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82675" h="5900239">
                <a:moveTo>
                  <a:pt x="0" y="0"/>
                </a:moveTo>
                <a:lnTo>
                  <a:pt x="5582675" y="0"/>
                </a:lnTo>
                <a:lnTo>
                  <a:pt x="5582675" y="5900239"/>
                </a:lnTo>
                <a:lnTo>
                  <a:pt x="0" y="5900239"/>
                </a:lnTo>
                <a:cubicBezTo>
                  <a:pt x="14285" y="5817931"/>
                  <a:pt x="34284" y="5741338"/>
                  <a:pt x="42854" y="5653315"/>
                </a:cubicBezTo>
                <a:cubicBezTo>
                  <a:pt x="145724" y="4908883"/>
                  <a:pt x="181919" y="4332092"/>
                  <a:pt x="220019" y="3442880"/>
                </a:cubicBezTo>
                <a:cubicBezTo>
                  <a:pt x="221712" y="2333747"/>
                  <a:pt x="182766" y="1285573"/>
                  <a:pt x="47299" y="247560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2300" b="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A5200-74F0-9445-8847-A53AA9C11C7B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97730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17C1C-DA5E-F743-826B-CB70C940D4E6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717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10E4C-E478-1D40-94DF-17D7429B053A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993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26480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A9061-1D22-724D-9508-7BAEAF287353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75C1B7F-CD73-441E-89FC-46AA9E8B51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150" y="2406650"/>
            <a:ext cx="8663700" cy="3477682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/>
            </a:lvl1pPr>
            <a:lvl2pPr marL="457200" indent="0">
              <a:buNone/>
              <a:defRPr/>
            </a:lvl2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52974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05E0F-8980-D24A-B2F9-0C7A13C6A6DE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1922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41EE2-1449-2741-9D08-61623EFC2A0E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7362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F7560-49B8-714F-A7F1-D946D3E64C23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194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9237C-03C9-D843-906B-96D98C6B2D61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957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ullets as Icons 5X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B480622-FB8F-493B-9965-971B07D752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92913" y="1748812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C5BC223-8B87-4685-A901-71B07847E4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92913" y="256115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2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1AE3DDF2-FC22-4381-9763-408FEF9648B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2913" y="3373501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6170A2BF-28BF-4B27-B92D-B1423601B76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792913" y="4185846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4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2DB1D08C-9D26-4EC5-B935-D6A265A2A6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2913" y="4998190"/>
            <a:ext cx="3852000" cy="7200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6"/>
            </a:solidFill>
          </a:ln>
        </p:spPr>
        <p:txBody>
          <a:bodyPr anchor="ctr">
            <a:normAutofit/>
          </a:bodyPr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Text Item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D2BD-1F35-9841-A6BF-76BE540EE01F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9DDAF6ED-5E16-4D29-98B7-FB80DB3AAFE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5870575" y="184050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1" name="Picture Placeholder 13">
            <a:extLst>
              <a:ext uri="{FF2B5EF4-FFF2-40B4-BE49-F238E27FC236}">
                <a16:creationId xmlns:a16="http://schemas.microsoft.com/office/drawing/2014/main" id="{8C305CB7-F303-430E-951A-7FC6F97062AA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70575" y="265284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2" name="Picture Placeholder 13">
            <a:extLst>
              <a:ext uri="{FF2B5EF4-FFF2-40B4-BE49-F238E27FC236}">
                <a16:creationId xmlns:a16="http://schemas.microsoft.com/office/drawing/2014/main" id="{84D427E5-ED69-4A46-A9B7-F4DC4466F32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5870575" y="3465194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4" name="Picture Placeholder 13">
            <a:extLst>
              <a:ext uri="{FF2B5EF4-FFF2-40B4-BE49-F238E27FC236}">
                <a16:creationId xmlns:a16="http://schemas.microsoft.com/office/drawing/2014/main" id="{3DDA902F-61D6-4F1C-86C6-D1F5584AE8B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870575" y="4277539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  <p:sp>
        <p:nvSpPr>
          <p:cNvPr id="26" name="Picture Placeholder 13">
            <a:extLst>
              <a:ext uri="{FF2B5EF4-FFF2-40B4-BE49-F238E27FC236}">
                <a16:creationId xmlns:a16="http://schemas.microsoft.com/office/drawing/2014/main" id="{D8B6871A-9C69-4437-A5AD-A0400BAF2C6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870575" y="5089882"/>
            <a:ext cx="536616" cy="536616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100" i="1"/>
            </a:lvl1pPr>
          </a:lstStyle>
          <a:p>
            <a:r>
              <a:rPr lang="en-US" noProof="0" dirty="0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29625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>
            <a:extLst>
              <a:ext uri="{FF2B5EF4-FFF2-40B4-BE49-F238E27FC236}">
                <a16:creationId xmlns:a16="http://schemas.microsoft.com/office/drawing/2014/main" id="{B8ACAEC3-8D8C-3848-8630-7A0DFF3F6116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CC12BEA0-F502-0646-A370-7ECF194608D0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58C6160-632A-B540-A7E5-81F40CEC1FE7}"/>
              </a:ext>
            </a:extLst>
          </p:cNvPr>
          <p:cNvSpPr>
            <a:spLocks noChangeAspect="1"/>
          </p:cNvSpPr>
          <p:nvPr userDrawn="1"/>
        </p:nvSpPr>
        <p:spPr>
          <a:xfrm>
            <a:off x="6287247" y="370677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B2FEBB6-C1E0-0D47-8CCC-05EE2F756590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2271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215E544-9553-AC42-B5C3-F7AE9AD6D815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6E934A-C634-DF4D-992A-6E01917693AD}"/>
              </a:ext>
            </a:extLst>
          </p:cNvPr>
          <p:cNvSpPr>
            <a:spLocks noChangeAspect="1"/>
          </p:cNvSpPr>
          <p:nvPr userDrawn="1"/>
        </p:nvSpPr>
        <p:spPr>
          <a:xfrm>
            <a:off x="6289119" y="799317"/>
            <a:ext cx="1261872" cy="126187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4F40A-5592-5744-BFD7-61B04D70BFE7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8E97E18E-0E31-B542-9578-D6E4DCD8468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7602DDF7-46BD-6045-BDB0-45F47B0B6A9C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182046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>
            <a:extLst>
              <a:ext uri="{FF2B5EF4-FFF2-40B4-BE49-F238E27FC236}">
                <a16:creationId xmlns:a16="http://schemas.microsoft.com/office/drawing/2014/main" id="{86F73ED6-3B3B-5A45-912C-FCFD7D53593C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3702940"/>
            <a:ext cx="1261872" cy="126187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B5971407-B12A-EE45-895D-769807DFC767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865103" y="386983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6215321-76D7-AD41-B779-DE347C617DB3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3706777"/>
            <a:ext cx="1261872" cy="12618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61684B2-1403-BD44-80B1-6A5C0D0A3C67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454143" y="387367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799317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799317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966213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965277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235108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627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67235" y="5258548"/>
            <a:ext cx="2325688" cy="7747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325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 Icon Bullets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extLst>
              <a:ext uri="{FF2B5EF4-FFF2-40B4-BE49-F238E27FC236}">
                <a16:creationId xmlns:a16="http://schemas.microsoft.com/office/drawing/2014/main" id="{3B87B079-A5F0-D34B-90BD-17403B51EF47}"/>
              </a:ext>
            </a:extLst>
          </p:cNvPr>
          <p:cNvSpPr>
            <a:spLocks noChangeAspect="1"/>
          </p:cNvSpPr>
          <p:nvPr userDrawn="1"/>
        </p:nvSpPr>
        <p:spPr>
          <a:xfrm>
            <a:off x="8699143" y="2234226"/>
            <a:ext cx="1261872" cy="126187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67169BE7-153A-034D-B3C8-A226C22DE09C}"/>
              </a:ext>
            </a:extLst>
          </p:cNvPr>
          <p:cNvSpPr>
            <a:spLocks noChangeAspect="1"/>
          </p:cNvSpPr>
          <p:nvPr userDrawn="1"/>
        </p:nvSpPr>
        <p:spPr>
          <a:xfrm>
            <a:off x="6288183" y="2234226"/>
            <a:ext cx="1261872" cy="12618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604C6493-8619-1749-A32C-8C1C4E87533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54143" y="2401122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EE25A905-577F-154D-BA89-4F485EEBC4BD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8865103" y="2400186"/>
            <a:ext cx="929952" cy="929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7F711-7020-994E-A797-D04033A0CF12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5627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67235" y="3785996"/>
            <a:ext cx="2325688" cy="1503455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</p:spTree>
    <p:extLst>
      <p:ext uri="{BB962C8B-B14F-4D97-AF65-F5344CB8AC3E}">
        <p14:creationId xmlns:p14="http://schemas.microsoft.com/office/powerpoint/2010/main" val="2465061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 Icon Bullet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val 31">
            <a:extLst>
              <a:ext uri="{FF2B5EF4-FFF2-40B4-BE49-F238E27FC236}">
                <a16:creationId xmlns:a16="http://schemas.microsoft.com/office/drawing/2014/main" id="{F625DE42-6A2A-D745-B1F8-2AF2793533BE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3981394"/>
            <a:ext cx="1042415" cy="1042415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3" name="Picture Placeholder 9">
            <a:extLst>
              <a:ext uri="{FF2B5EF4-FFF2-40B4-BE49-F238E27FC236}">
                <a16:creationId xmlns:a16="http://schemas.microsoft.com/office/drawing/2014/main" id="{A87D37E3-62A9-1F44-8520-EBED16BF1C0F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8535100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5F8797D-AFBD-534A-AC82-DE2B7BAECE83}"/>
              </a:ext>
            </a:extLst>
          </p:cNvPr>
          <p:cNvSpPr>
            <a:spLocks noChangeAspect="1"/>
          </p:cNvSpPr>
          <p:nvPr userDrawn="1"/>
        </p:nvSpPr>
        <p:spPr>
          <a:xfrm>
            <a:off x="8404601" y="1932281"/>
            <a:ext cx="1042415" cy="10424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EFE809D2-16A3-B143-BC10-FEC397E62C62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8535100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9677FD5-9A91-4866-B075-6DDE16433AC7}"/>
              </a:ext>
            </a:extLst>
          </p:cNvPr>
          <p:cNvGrpSpPr/>
          <p:nvPr userDrawn="1"/>
        </p:nvGrpSpPr>
        <p:grpSpPr>
          <a:xfrm>
            <a:off x="16303" y="0"/>
            <a:ext cx="12192000" cy="6858000"/>
            <a:chOff x="16303" y="6430358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236937" y="6430358"/>
              <a:ext cx="507801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 r="-140094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3144589" y="8256436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2233481" y="9232079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16303" y="6431945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287088"/>
            <a:ext cx="3438881" cy="2283824"/>
          </a:xfrm>
        </p:spPr>
        <p:txBody>
          <a:bodyPr anchor="ctr"/>
          <a:lstStyle>
            <a:lvl1pPr algn="l">
              <a:defRPr sz="2300" b="0" cap="none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69370-372E-0846-B090-5E6EF97A3B62}" type="datetime1">
              <a:rPr lang="en-US" noProof="0" smtClean="0"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ADD13A9-A8EA-4B1C-AE31-FE189E0E8B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9670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A2BAC124-81DA-4B8B-86CD-75C69A4D0DB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519533" y="1840992"/>
            <a:ext cx="2095046" cy="1225056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B493D355-B592-4395-8255-D1D4FB1CF1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89670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8" name="Text Placeholder 13">
            <a:extLst>
              <a:ext uri="{FF2B5EF4-FFF2-40B4-BE49-F238E27FC236}">
                <a16:creationId xmlns:a16="http://schemas.microsoft.com/office/drawing/2014/main" id="{D0A496BB-AA13-44AE-AFA6-30D4ED5099E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19533" y="3891529"/>
            <a:ext cx="2095046" cy="1222144"/>
          </a:xfrm>
        </p:spPr>
        <p:txBody>
          <a:bodyPr anchor="ctr">
            <a:noAutofit/>
          </a:bodyPr>
          <a:lstStyle>
            <a:lvl1pPr marL="0" indent="0" algn="l">
              <a:buNone/>
              <a:defRPr sz="1200"/>
            </a:lvl1pPr>
          </a:lstStyle>
          <a:p>
            <a:pPr lvl="0"/>
            <a:r>
              <a:rPr lang="en-US" noProof="0"/>
              <a:t>Edit bullet description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3963115-25B3-494B-9A13-AC92EFE94C09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1932281"/>
            <a:ext cx="1042415" cy="104241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3C759269-D6E6-2B41-8BEE-8B5AFB809B6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5201494" y="2074012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3E569D5-DC38-7C46-95CD-ACFBFBF591A2}"/>
              </a:ext>
            </a:extLst>
          </p:cNvPr>
          <p:cNvSpPr>
            <a:spLocks noChangeAspect="1"/>
          </p:cNvSpPr>
          <p:nvPr userDrawn="1"/>
        </p:nvSpPr>
        <p:spPr>
          <a:xfrm>
            <a:off x="5070995" y="3981394"/>
            <a:ext cx="1042415" cy="104241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E8396DFD-D667-2648-9BE4-6237690F799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201494" y="4123125"/>
            <a:ext cx="781417" cy="758952"/>
          </a:xfrm>
          <a:prstGeom prst="ellipse">
            <a:avLst/>
          </a:prstGeom>
          <a:noFill/>
          <a:effectLst/>
        </p:spPr>
        <p:txBody>
          <a:bodyPr anchor="ctr">
            <a:normAutofit/>
          </a:bodyPr>
          <a:lstStyle>
            <a:lvl1pPr marL="0" indent="0" algn="ctr">
              <a:buNone/>
              <a:defRPr sz="1200" i="1"/>
            </a:lvl1pPr>
          </a:lstStyle>
          <a:p>
            <a:r>
              <a:rPr lang="en-US" noProof="0" dirty="0"/>
              <a:t>Select Icon</a:t>
            </a:r>
          </a:p>
        </p:txBody>
      </p:sp>
    </p:spTree>
    <p:extLst>
      <p:ext uri="{BB962C8B-B14F-4D97-AF65-F5344CB8AC3E}">
        <p14:creationId xmlns:p14="http://schemas.microsoft.com/office/powerpoint/2010/main" val="292990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8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ACA6CA-E140-824D-8E8B-5CC5036BDBAE}" type="datetime1">
              <a:rPr lang="en-US" noProof="0" smtClean="0"/>
              <a:pPr/>
              <a:t>12/8/2022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endParaRPr lang="en-US" noProof="0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9FF96B15-8338-45D5-A943-561235072D66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6391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59" r:id="rId4"/>
    <p:sldLayoutId id="2147483860" r:id="rId5"/>
    <p:sldLayoutId id="2147483861" r:id="rId6"/>
    <p:sldLayoutId id="2147483862" r:id="rId7"/>
    <p:sldLayoutId id="2147483864" r:id="rId8"/>
    <p:sldLayoutId id="2147483863" r:id="rId9"/>
    <p:sldLayoutId id="2147483858" r:id="rId10"/>
    <p:sldLayoutId id="2147483865" r:id="rId11"/>
    <p:sldLayoutId id="2147483844" r:id="rId12"/>
    <p:sldLayoutId id="2147483845" r:id="rId13"/>
    <p:sldLayoutId id="2147483846" r:id="rId14"/>
    <p:sldLayoutId id="2147483866" r:id="rId15"/>
    <p:sldLayoutId id="2147483847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mullen@clpccd.or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B41E-FC51-4047-9C2D-7FA6782DA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370272"/>
            <a:ext cx="8825658" cy="2677648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Alternative Academic Calendar Project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2E989F-747B-4007-9C7A-A35E8B662A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JOHN MULLEN, consultant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6B854FA8-867C-2D12-A9F1-A74BB7AEC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489" y="676275"/>
            <a:ext cx="18954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0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PHASED OBJECTIVES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2214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Phase 1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Explore and evaluate potential plans for implementation of a compressed academic calendar.</a:t>
            </a:r>
          </a:p>
          <a:p>
            <a:pPr lvl="1"/>
            <a:r>
              <a:rPr lang="en-US" sz="2000" dirty="0">
                <a:solidFill>
                  <a:srgbClr val="000000"/>
                </a:solidFill>
              </a:rPr>
              <a:t>This phase requires extensive analysis by all identified stakeholders of compressed calendar options and their prospective advantages and disadvantages.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2375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PHASED OBJECTIVES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Phase 1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This phase will conclude with a determination of whether to move forward toward the implementation of a compressed calendar with specified parameters.</a:t>
            </a: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If it is decided to move forward, the project will proceed with a second phase.</a:t>
            </a:r>
            <a:endParaRPr lang="en-US" sz="2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125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PHASED OBJECTIVES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Phase 2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This phase will involve the preparation of an application to the State Chancell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or’s Office for approval to implement a specific alternative academic calendar at Chabot and Las Positas.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>
              <a:spcAft>
                <a:spcPts val="1200"/>
              </a:spcAft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The requirements of the application are extensive and it takes substantial time for the Chancellor’s Office to evaluate and issue a decision.</a:t>
            </a:r>
            <a:endParaRPr lang="en-US" sz="20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031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STAKEHOLDERS	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Who are the stakeholders?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Students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Faculty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Classified Staff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Administration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Governing Board</a:t>
            </a:r>
          </a:p>
        </p:txBody>
      </p:sp>
    </p:spTree>
    <p:extLst>
      <p:ext uri="{BB962C8B-B14F-4D97-AF65-F5344CB8AC3E}">
        <p14:creationId xmlns:p14="http://schemas.microsoft.com/office/powerpoint/2010/main" val="151614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STATEWIDE CONTEXT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How many California Community Colleges will have a compressed academic calendar in 2023-24?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115 colleges in all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ea typeface="Times New Roman" panose="02020603050405020304" pitchFamily="18" charset="0"/>
              </a:rPr>
              <a:t>72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 colleges will have a 16-week compressed calendar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43</a:t>
            </a: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colleges will maintain a traditional academic calendar with two 17.5-week semesters</a:t>
            </a:r>
          </a:p>
        </p:txBody>
      </p:sp>
    </p:spTree>
    <p:extLst>
      <p:ext uri="{BB962C8B-B14F-4D97-AF65-F5344CB8AC3E}">
        <p14:creationId xmlns:p14="http://schemas.microsoft.com/office/powerpoint/2010/main" val="270559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MAJOR FIRST STEPS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What are some important first steps in Phase 1?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Examine and discuss statewide history in CCC calendar deliberations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Study some possible compressed calendar examples for CLPCCD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Consider class scheduling pattern alternatives to minimize time conflicts</a:t>
            </a:r>
          </a:p>
        </p:txBody>
      </p:sp>
    </p:spTree>
    <p:extLst>
      <p:ext uri="{BB962C8B-B14F-4D97-AF65-F5344CB8AC3E}">
        <p14:creationId xmlns:p14="http://schemas.microsoft.com/office/powerpoint/2010/main" val="89396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WORKING TOGETHER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Establishing effective working relationships among AACC members, co-chairs, and consultant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Important to have open, transparent, frank discussions throughout the project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No question or concern is unworthy of consideration and discussion.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Consultant is a </a:t>
            </a:r>
            <a:r>
              <a:rPr lang="en-US" sz="2200" dirty="0">
                <a:solidFill>
                  <a:srgbClr val="000000"/>
                </a:solidFill>
                <a:ea typeface="Times New Roman" panose="02020603050405020304" pitchFamily="18" charset="0"/>
              </a:rPr>
              <a:t>member of the team, not an external resource.</a:t>
            </a:r>
            <a:endParaRPr lang="en-US" sz="22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23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7BB6A-049C-45E8-AC09-2F0B9BB2F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Alternative Academic Calendar Project</a:t>
            </a:r>
            <a:br>
              <a:rPr lang="en-US" sz="2200" dirty="0"/>
            </a:br>
            <a:br>
              <a:rPr lang="en-US" sz="2200" dirty="0"/>
            </a:br>
            <a:r>
              <a:rPr lang="en-US" sz="2200" dirty="0"/>
              <a:t>CONSULTANT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C2495D-630A-AF42-97CB-9B1D6372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6B15-8338-45D5-A943-561235072D6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0D4B2A40-A11F-6F86-603C-53A1DDE0293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493D150-8BC9-314F-323C-6F43657A8287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C27B14-CE96-9E83-C0E6-E68D50C4B9F0}"/>
              </a:ext>
            </a:extLst>
          </p:cNvPr>
          <p:cNvSpPr/>
          <p:nvPr/>
        </p:nvSpPr>
        <p:spPr>
          <a:xfrm>
            <a:off x="8548099" y="2126751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B7D839A-C302-D393-6BED-D9BAD070AD99}"/>
              </a:ext>
            </a:extLst>
          </p:cNvPr>
          <p:cNvSpPr/>
          <p:nvPr/>
        </p:nvSpPr>
        <p:spPr>
          <a:xfrm>
            <a:off x="6062153" y="2055080"/>
            <a:ext cx="1592494" cy="15034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C91A2A-E196-7E56-93FB-DA4F7A0D8013}"/>
              </a:ext>
            </a:extLst>
          </p:cNvPr>
          <p:cNvSpPr txBox="1"/>
          <p:nvPr/>
        </p:nvSpPr>
        <p:spPr>
          <a:xfrm>
            <a:off x="5938463" y="1266035"/>
            <a:ext cx="555192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b="1" dirty="0">
                <a:solidFill>
                  <a:srgbClr val="000000"/>
                </a:solidFill>
                <a:ea typeface="Times New Roman" panose="02020603050405020304" pitchFamily="18" charset="0"/>
              </a:rPr>
              <a:t>Feel free to contact me at any time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Send email with a copy to the co-chairs for their information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No problem with telephone calls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Contact information:</a:t>
            </a:r>
            <a:endParaRPr lang="en-US" sz="20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lvl="3"/>
            <a:r>
              <a:rPr lang="en-US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John Mullen</a:t>
            </a:r>
          </a:p>
          <a:p>
            <a:pPr lvl="3"/>
            <a:r>
              <a:rPr lang="en-US" sz="2000" dirty="0"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Email:  jmullen@clpccd.org</a:t>
            </a:r>
            <a:endParaRPr lang="en-US" sz="2000" dirty="0">
              <a:ea typeface="Times New Roman" panose="02020603050405020304" pitchFamily="18" charset="0"/>
            </a:endParaRPr>
          </a:p>
          <a:p>
            <a:pPr lvl="3"/>
            <a:r>
              <a:rPr lang="en-US" sz="2000" dirty="0">
                <a:solidFill>
                  <a:srgbClr val="000000"/>
                </a:solidFill>
                <a:ea typeface="Times New Roman" panose="02020603050405020304" pitchFamily="18" charset="0"/>
              </a:rPr>
              <a:t>Voice or Text:  650.533.6850</a:t>
            </a:r>
          </a:p>
        </p:txBody>
      </p:sp>
    </p:spTree>
    <p:extLst>
      <p:ext uri="{BB962C8B-B14F-4D97-AF65-F5344CB8AC3E}">
        <p14:creationId xmlns:p14="http://schemas.microsoft.com/office/powerpoint/2010/main" val="1914574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741836_Beginning of the year procedures_AAS_v5" id="{51CF042C-A21F-4772-ACB5-34142877F475}" vid="{78ABB5F0-5DDF-4844-A82C-FEADF47C5B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0D0EAE-52CD-493E-A174-3A7CD0E9C7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83CA34-C6E2-49BA-ACFF-78ADEC0C28FA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16c05727-aa75-4e4a-9b5f-8a80a1165891"/>
    <ds:schemaRef ds:uri="71af3243-3dd4-4a8d-8c0d-dd76da1f02a5"/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CB9AE35-8A31-4380-94A6-86E5DFCDD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Beginning of the year procedures</Template>
  <TotalTime>162</TotalTime>
  <Words>389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Ion Boardroom</vt:lpstr>
      <vt:lpstr>Alternative Academic Calendar Project </vt:lpstr>
      <vt:lpstr>Alternative Academic Calendar Project  PHASED OBJECTIVES </vt:lpstr>
      <vt:lpstr>Alternative Academic Calendar Project  PHASED OBJECTIVES </vt:lpstr>
      <vt:lpstr>Alternative Academic Calendar Project  PHASED OBJECTIVES </vt:lpstr>
      <vt:lpstr>Alternative Academic Calendar Project  STAKEHOLDERS </vt:lpstr>
      <vt:lpstr>Alternative Academic Calendar Project  STATEWIDE CONTEXT</vt:lpstr>
      <vt:lpstr>Alternative Academic Calendar Project  MAJOR FIRST STEPS</vt:lpstr>
      <vt:lpstr>Alternative Academic Calendar Project  WORKING TOGETHER</vt:lpstr>
      <vt:lpstr>Alternative Academic Calendar Project  CONSULTANT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 of the Year Procedures</dc:title>
  <dc:creator>John Mullen</dc:creator>
  <cp:lastModifiedBy>Estella Sanchez</cp:lastModifiedBy>
  <cp:revision>5</cp:revision>
  <dcterms:created xsi:type="dcterms:W3CDTF">2022-12-08T02:24:54Z</dcterms:created>
  <dcterms:modified xsi:type="dcterms:W3CDTF">2022-12-08T20:10:45Z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