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Amatic SC"/>
      <p:regular r:id="rId16"/>
      <p:bold r:id="rId17"/>
    </p:embeddedFont>
    <p:embeddedFont>
      <p:font typeface="Source Code Pr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CodePr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SourceCodePr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maticSC-bold.fntdata"/><Relationship Id="rId16" Type="http://schemas.openxmlformats.org/officeDocument/2006/relationships/font" Target="fonts/AmaticSC-regular.fntdata"/><Relationship Id="rId5" Type="http://schemas.openxmlformats.org/officeDocument/2006/relationships/notesMaster" Target="notesMasters/notesMaster1.xml"/><Relationship Id="rId19" Type="http://schemas.openxmlformats.org/officeDocument/2006/relationships/font" Target="fonts/SourceCodePro-bold.fntdata"/><Relationship Id="rId6" Type="http://schemas.openxmlformats.org/officeDocument/2006/relationships/slide" Target="slides/slide1.xml"/><Relationship Id="rId18" Type="http://schemas.openxmlformats.org/officeDocument/2006/relationships/font" Target="fonts/SourceCodePr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cb71323f13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cb71323f13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cb71323f13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2cb71323f13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cb71323f13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cb71323f13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cb71323f13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cb71323f13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cb71323f13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cb71323f13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cb71323f13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cb71323f13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cb71323f13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cb71323f13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cb71323f13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cb71323f13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cb71323f13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cb71323f13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A Look at AI</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What teachers are experiencing with online learning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I’d like…</a:t>
            </a:r>
            <a:endParaRPr/>
          </a:p>
        </p:txBody>
      </p:sp>
      <p:sp>
        <p:nvSpPr>
          <p:cNvPr id="114" name="Google Shape;114;p22"/>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Char char="●"/>
            </a:pPr>
            <a:r>
              <a:rPr lang="en"/>
              <a:t>District and colleges to adopt and enforce policies that prohibit plagiarism, </a:t>
            </a:r>
            <a:r>
              <a:rPr b="1" lang="en"/>
              <a:t>explicitly including</a:t>
            </a:r>
            <a:r>
              <a:rPr lang="en"/>
              <a:t> the use of AI or other software tools that make a substantial contribution to a student’s work. </a:t>
            </a:r>
            <a:endParaRPr/>
          </a:p>
          <a:p>
            <a:pPr indent="-325755" lvl="0" marL="457200" rtl="0" algn="l">
              <a:spcBef>
                <a:spcPts val="0"/>
              </a:spcBef>
              <a:spcAft>
                <a:spcPts val="0"/>
              </a:spcAft>
              <a:buSzPct val="100000"/>
              <a:buChar char="●"/>
            </a:pPr>
            <a:r>
              <a:rPr lang="en"/>
              <a:t>The task force and the district to </a:t>
            </a:r>
            <a:r>
              <a:rPr b="1" lang="en"/>
              <a:t>identify and recognize effective </a:t>
            </a:r>
            <a:r>
              <a:rPr lang="en"/>
              <a:t>‘checkers’ and </a:t>
            </a:r>
            <a:r>
              <a:rPr b="1" lang="en"/>
              <a:t>provide access</a:t>
            </a:r>
            <a:r>
              <a:rPr lang="en"/>
              <a:t> to checkers (e.g., embed Copyleaks within Canvas or compensate faculty for purchase).</a:t>
            </a:r>
            <a:endParaRPr/>
          </a:p>
          <a:p>
            <a:pPr indent="-325755" lvl="0" marL="457200" rtl="0" algn="l">
              <a:spcBef>
                <a:spcPts val="0"/>
              </a:spcBef>
              <a:spcAft>
                <a:spcPts val="0"/>
              </a:spcAft>
              <a:buSzPct val="100000"/>
              <a:buChar char="●"/>
            </a:pPr>
            <a:r>
              <a:rPr b="1" lang="en"/>
              <a:t>Develop and implement processes</a:t>
            </a:r>
            <a:r>
              <a:rPr lang="en"/>
              <a:t> to allow faculty to DROP students who are warned, checked, and with confirmed AI use, and refer such students to be checked for financial aid fraud. </a:t>
            </a:r>
            <a:endParaRPr/>
          </a:p>
          <a:p>
            <a:pPr indent="-325755" lvl="0" marL="457200" rtl="0" algn="l">
              <a:spcBef>
                <a:spcPts val="0"/>
              </a:spcBef>
              <a:spcAft>
                <a:spcPts val="0"/>
              </a:spcAft>
              <a:buSzPct val="100000"/>
              <a:buChar char="●"/>
            </a:pPr>
            <a:r>
              <a:rPr b="1" lang="en"/>
              <a:t>Identify cutting edge, online pedagogy</a:t>
            </a:r>
            <a:r>
              <a:rPr lang="en"/>
              <a:t> that both embraces AI as a valuable tool but requires students to learn to critically think, write, and read as well as acquire course knowledge and competencies.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What’s the problem</a:t>
            </a:r>
            <a:endParaRPr/>
          </a:p>
        </p:txBody>
      </p:sp>
      <p:sp>
        <p:nvSpPr>
          <p:cNvPr id="63" name="Google Shape;63;p14"/>
          <p:cNvSpPr txBox="1"/>
          <p:nvPr>
            <p:ph idx="1" type="body"/>
          </p:nvPr>
        </p:nvSpPr>
        <p:spPr>
          <a:xfrm>
            <a:off x="311700" y="1228675"/>
            <a:ext cx="8520600" cy="3796500"/>
          </a:xfrm>
          <a:prstGeom prst="rect">
            <a:avLst/>
          </a:prstGeom>
        </p:spPr>
        <p:txBody>
          <a:bodyPr anchorCtr="0" anchor="t" bIns="91425" lIns="91425" spcFirstLastPara="1" rIns="91425" wrap="square" tIns="91425">
            <a:noAutofit/>
          </a:bodyPr>
          <a:lstStyle/>
          <a:p>
            <a:pPr indent="0" lvl="0" marL="0" rtl="0" algn="l">
              <a:lnSpc>
                <a:spcPct val="105000"/>
              </a:lnSpc>
              <a:spcBef>
                <a:spcPts val="900"/>
              </a:spcBef>
              <a:spcAft>
                <a:spcPts val="0"/>
              </a:spcAft>
              <a:buSzPts val="275"/>
              <a:buNone/>
            </a:pPr>
            <a:r>
              <a:rPr lang="en" sz="1142">
                <a:solidFill>
                  <a:srgbClr val="2D3B45"/>
                </a:solidFill>
                <a:highlight>
                  <a:srgbClr val="FFFFFF"/>
                </a:highlight>
                <a:latin typeface="Arial"/>
                <a:ea typeface="Arial"/>
                <a:cs typeface="Arial"/>
                <a:sym typeface="Arial"/>
              </a:rPr>
              <a:t>…It seems like a normal thing to turn to some search engine and ask the question being posed and submit THAT answer as your own. I ask Google (for example) things all the time. However, the difficulty comes with what we do with the answers. If I am cooking and ask for what is a viable substitute for baking powder, and use that answer in my baking–that’s an entirely viable use. To submit that answer with no changes or thinking on my part to my cooking class’  assignment (on common kitchen ingredient substitutes) is not …</a:t>
            </a:r>
            <a:endParaRPr sz="1142">
              <a:solidFill>
                <a:srgbClr val="2D3B45"/>
              </a:solidFill>
              <a:highlight>
                <a:srgbClr val="FFFFFF"/>
              </a:highlight>
              <a:latin typeface="Arial"/>
              <a:ea typeface="Arial"/>
              <a:cs typeface="Arial"/>
              <a:sym typeface="Arial"/>
            </a:endParaRPr>
          </a:p>
          <a:p>
            <a:pPr indent="0" lvl="0" marL="0" rtl="0" algn="l">
              <a:lnSpc>
                <a:spcPct val="105000"/>
              </a:lnSpc>
              <a:spcBef>
                <a:spcPts val="900"/>
              </a:spcBef>
              <a:spcAft>
                <a:spcPts val="900"/>
              </a:spcAft>
              <a:buSzPts val="275"/>
              <a:buNone/>
            </a:pPr>
            <a:r>
              <a:rPr lang="en" sz="1142">
                <a:solidFill>
                  <a:srgbClr val="2D3B45"/>
                </a:solidFill>
                <a:highlight>
                  <a:srgbClr val="FFFFFF"/>
                </a:highlight>
                <a:latin typeface="Arial"/>
                <a:ea typeface="Arial"/>
                <a:cs typeface="Arial"/>
                <a:sym typeface="Arial"/>
              </a:rPr>
              <a:t>The point of homework is to assess whether a student has mastered the material or developed the competencies of the course. If I am taking a cooking class, where one of the competencies is to KNOW (that is, to be able to work in a kitchen and not have to stop and look up the answer) common substitutes, a rote copy and paste will not enable me to KNOW the answers. And, I have no idea whether Google (in this case) knows the right answer. At the very least, I need to verify the answer against at least one other source. So, when you copy and paste an answer from a search engine or an artificial </a:t>
            </a:r>
            <a:r>
              <a:rPr lang="en" sz="1142">
                <a:solidFill>
                  <a:srgbClr val="2D3B45"/>
                </a:solidFill>
                <a:highlight>
                  <a:srgbClr val="FFFFFF"/>
                </a:highlight>
                <a:latin typeface="Arial"/>
                <a:ea typeface="Arial"/>
                <a:cs typeface="Arial"/>
                <a:sym typeface="Arial"/>
              </a:rPr>
              <a:t>intelligence</a:t>
            </a:r>
            <a:r>
              <a:rPr lang="en" sz="1142">
                <a:solidFill>
                  <a:srgbClr val="2D3B45"/>
                </a:solidFill>
                <a:highlight>
                  <a:srgbClr val="FFFFFF"/>
                </a:highlight>
                <a:latin typeface="Arial"/>
                <a:ea typeface="Arial"/>
                <a:cs typeface="Arial"/>
                <a:sym typeface="Arial"/>
              </a:rPr>
              <a:t> application (e.g., Chat-GPT), you do not develop the skills or competencies nor do you actually KNOW the right answers. Moreover, the answers generated by Chat-GPT vary from quite good to mind-bogglingly wrong. They are vague, generic, and lack engaged critical thinking and writing. When I have multiple students use these apps to respond to the same question, I get extremely similar responses.  That is, I can easily tell that they’ve all used the same application because of the repeated errors in content, similarities in format, and overly verbose and generic language. </a:t>
            </a:r>
            <a:r>
              <a:rPr b="1" i="1" lang="en" sz="1142">
                <a:solidFill>
                  <a:srgbClr val="2D3B45"/>
                </a:solidFill>
                <a:highlight>
                  <a:srgbClr val="FFFFFF"/>
                </a:highlight>
                <a:latin typeface="Arial"/>
                <a:ea typeface="Arial"/>
                <a:cs typeface="Arial"/>
                <a:sym typeface="Arial"/>
              </a:rPr>
              <a:t>So, do not use these applications.</a:t>
            </a:r>
            <a:r>
              <a:rPr lang="en" sz="1142">
                <a:solidFill>
                  <a:srgbClr val="2D3B45"/>
                </a:solidFill>
                <a:highlight>
                  <a:srgbClr val="FFFFFF"/>
                </a:highlight>
                <a:latin typeface="Arial"/>
                <a:ea typeface="Arial"/>
                <a:cs typeface="Arial"/>
                <a:sym typeface="Arial"/>
              </a:rPr>
              <a:t> You may also feel that your writing needs help.  I can understand that feeling, particularly if your teachers downgrade your work when it contains errors.  However, I do not take off points for writing–it is my expectation that you will acquire these skills while writing for my course and more specifically  in English classes (English 1A and 4 or 7). Therefore, please do not use Grammarly or other such applications. Please do use the basic tools that most word processors have (spell check and basic mechanics).  </a:t>
            </a:r>
            <a:endParaRPr sz="55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 little bit of history</a:t>
            </a:r>
            <a:endParaRPr/>
          </a:p>
        </p:txBody>
      </p:sp>
      <p:sp>
        <p:nvSpPr>
          <p:cNvPr id="69" name="Google Shape;69;p15"/>
          <p:cNvSpPr txBox="1"/>
          <p:nvPr>
            <p:ph idx="1" type="body"/>
          </p:nvPr>
        </p:nvSpPr>
        <p:spPr>
          <a:xfrm>
            <a:off x="311700" y="1228675"/>
            <a:ext cx="8520600" cy="33402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When we moved to fully online during Pandemic, most of us were concerned about the frequency of plagiarism rising. </a:t>
            </a:r>
            <a:endParaRPr/>
          </a:p>
          <a:p>
            <a:pPr indent="-342900" lvl="0" marL="457200" rtl="0" algn="l">
              <a:spcBef>
                <a:spcPts val="0"/>
              </a:spcBef>
              <a:spcAft>
                <a:spcPts val="0"/>
              </a:spcAft>
              <a:buSzPts val="1800"/>
              <a:buChar char="●"/>
            </a:pPr>
            <a:r>
              <a:rPr lang="en"/>
              <a:t>Canvas tool scans for published material, including previous students’ work. It does NOT scan discussion boards. It is marginally effective for AI. Most of us embedded the checker for all work.  </a:t>
            </a:r>
            <a:endParaRPr/>
          </a:p>
          <a:p>
            <a:pPr indent="-342900" lvl="0" marL="457200" rtl="0" algn="l">
              <a:spcBef>
                <a:spcPts val="0"/>
              </a:spcBef>
              <a:spcAft>
                <a:spcPts val="0"/>
              </a:spcAft>
              <a:buSzPts val="1800"/>
              <a:buChar char="●"/>
            </a:pPr>
            <a:r>
              <a:rPr lang="en"/>
              <a:t>With the introduction of multiple generative AI tools, e.g., Chat GPT, and writing tools, e.g., Grammarly, the </a:t>
            </a:r>
            <a:r>
              <a:rPr lang="en"/>
              <a:t>potential</a:t>
            </a:r>
            <a:r>
              <a:rPr lang="en"/>
              <a:t> for plagiarism increased substantially.  </a:t>
            </a:r>
            <a:endParaRPr/>
          </a:p>
          <a:p>
            <a:pPr indent="-342900" lvl="0" marL="457200" rtl="0" algn="l">
              <a:spcBef>
                <a:spcPts val="0"/>
              </a:spcBef>
              <a:spcAft>
                <a:spcPts val="0"/>
              </a:spcAft>
              <a:buSzPts val="1800"/>
              <a:buChar char="●"/>
            </a:pPr>
            <a:r>
              <a:rPr lang="en"/>
              <a:t>I probably missed the first entries, because I wasn’t expecting them. But, by spring 2023, I was noticing and the numbers increased substantially by fall 2023.</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writing cue </a:t>
            </a:r>
            <a:endParaRPr/>
          </a:p>
        </p:txBody>
      </p:sp>
      <p:sp>
        <p:nvSpPr>
          <p:cNvPr id="75" name="Google Shape;75;p16"/>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l">
              <a:lnSpc>
                <a:spcPct val="100000"/>
              </a:lnSpc>
              <a:spcBef>
                <a:spcPts val="0"/>
              </a:spcBef>
              <a:spcAft>
                <a:spcPts val="0"/>
              </a:spcAft>
              <a:buNone/>
            </a:pPr>
            <a:r>
              <a:rPr lang="en" sz="1200">
                <a:solidFill>
                  <a:srgbClr val="2D3B45"/>
                </a:solidFill>
                <a:highlight>
                  <a:srgbClr val="FFFFFF"/>
                </a:highlight>
                <a:latin typeface="Arial"/>
                <a:ea typeface="Arial"/>
                <a:cs typeface="Arial"/>
                <a:sym typeface="Arial"/>
              </a:rPr>
              <a:t>Based on THE STORY, reflect on the culture that tells this story, and write a paragraph that answers any of the following questions--what kind of environment did they live in, what kind of way of life (hunter-gatherer, agrarian, etc), what values might this culture have, what do you think of the major characters, OR other observations that you have about the story. </a:t>
            </a:r>
            <a:endParaRPr b="1" sz="4200">
              <a:solidFill>
                <a:schemeClr val="accent1"/>
              </a:solidFill>
              <a:latin typeface="Amatic SC"/>
              <a:ea typeface="Amatic SC"/>
              <a:cs typeface="Amatic SC"/>
              <a:sym typeface="Amatic SC"/>
            </a:endParaRPr>
          </a:p>
          <a:p>
            <a:pPr indent="0" lvl="0" marL="0" rtl="0" algn="l">
              <a:spcBef>
                <a:spcPts val="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was I seeing: </a:t>
            </a:r>
            <a:endParaRPr/>
          </a:p>
        </p:txBody>
      </p:sp>
      <p:sp>
        <p:nvSpPr>
          <p:cNvPr id="81" name="Google Shape;81;p17"/>
          <p:cNvSpPr txBox="1"/>
          <p:nvPr>
            <p:ph idx="1" type="body"/>
          </p:nvPr>
        </p:nvSpPr>
        <p:spPr>
          <a:xfrm>
            <a:off x="311700" y="1228675"/>
            <a:ext cx="3999900" cy="3340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A typical student response…</a:t>
            </a:r>
            <a:endParaRPr/>
          </a:p>
          <a:p>
            <a:pPr indent="0" lvl="0" marL="0" marR="0" rtl="0" algn="l">
              <a:lnSpc>
                <a:spcPct val="100000"/>
              </a:lnSpc>
              <a:spcBef>
                <a:spcPts val="1200"/>
              </a:spcBef>
              <a:spcAft>
                <a:spcPts val="0"/>
              </a:spcAft>
              <a:buNone/>
            </a:pPr>
            <a:r>
              <a:rPr lang="en" sz="1250">
                <a:solidFill>
                  <a:srgbClr val="000000"/>
                </a:solidFill>
                <a:highlight>
                  <a:srgbClr val="F2F2F2"/>
                </a:highlight>
                <a:latin typeface="Arial"/>
                <a:ea typeface="Arial"/>
                <a:cs typeface="Arial"/>
                <a:sym typeface="Arial"/>
              </a:rPr>
              <a:t>Values:</a:t>
            </a:r>
            <a:endParaRPr sz="1250">
              <a:solidFill>
                <a:srgbClr val="000000"/>
              </a:solidFill>
              <a:highlight>
                <a:srgbClr val="F2F2F2"/>
              </a:highlight>
              <a:latin typeface="Arial"/>
              <a:ea typeface="Arial"/>
              <a:cs typeface="Arial"/>
              <a:sym typeface="Arial"/>
            </a:endParaRPr>
          </a:p>
          <a:p>
            <a:pPr indent="0" lvl="0" marL="0" rtl="0" algn="l">
              <a:lnSpc>
                <a:spcPct val="100000"/>
              </a:lnSpc>
              <a:spcBef>
                <a:spcPts val="0"/>
              </a:spcBef>
              <a:spcAft>
                <a:spcPts val="0"/>
              </a:spcAft>
              <a:buNone/>
            </a:pPr>
            <a:r>
              <a:t/>
            </a:r>
            <a:endParaRPr sz="110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The values in this story are morals and punishment. </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An example for morals is when the</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master/priest thought that the monkey had no right </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to kill the robber kings that were threatening them. </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An example of punishment is the spell Bodhisattva </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Kuan Yin gave to Tripitaka because the monkey was</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being troublesome.</a:t>
            </a:r>
            <a:endParaRPr sz="1250">
              <a:solidFill>
                <a:srgbClr val="000000"/>
              </a:solidFill>
              <a:highlight>
                <a:srgbClr val="F2F2F2"/>
              </a:highlight>
              <a:latin typeface="Arial"/>
              <a:ea typeface="Arial"/>
              <a:cs typeface="Arial"/>
              <a:sym typeface="Arial"/>
            </a:endParaRPr>
          </a:p>
          <a:p>
            <a:pPr indent="0" lvl="0" marL="0" rtl="0" algn="l">
              <a:lnSpc>
                <a:spcPct val="100000"/>
              </a:lnSpc>
              <a:spcBef>
                <a:spcPts val="0"/>
              </a:spcBef>
              <a:spcAft>
                <a:spcPts val="0"/>
              </a:spcAft>
              <a:buNone/>
            </a:pPr>
            <a:r>
              <a:t/>
            </a:r>
            <a:endParaRPr sz="110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Characters:</a:t>
            </a:r>
            <a:endParaRPr sz="1250">
              <a:solidFill>
                <a:srgbClr val="000000"/>
              </a:solidFill>
              <a:highlight>
                <a:srgbClr val="F2F2F2"/>
              </a:highlight>
              <a:latin typeface="Arial"/>
              <a:ea typeface="Arial"/>
              <a:cs typeface="Arial"/>
              <a:sym typeface="Arial"/>
            </a:endParaRPr>
          </a:p>
          <a:p>
            <a:pPr indent="0" lvl="0" marL="0" rtl="0" algn="l">
              <a:lnSpc>
                <a:spcPct val="100000"/>
              </a:lnSpc>
              <a:spcBef>
                <a:spcPts val="0"/>
              </a:spcBef>
              <a:spcAft>
                <a:spcPts val="0"/>
              </a:spcAft>
              <a:buNone/>
            </a:pPr>
            <a:r>
              <a:t/>
            </a:r>
            <a:endParaRPr sz="110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The monkey is a trickster, and reminds me of a </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bad-tempered pre-teen with a bad habit of lying.</a:t>
            </a:r>
            <a:endParaRPr sz="1250">
              <a:solidFill>
                <a:srgbClr val="000000"/>
              </a:solidFill>
              <a:highlight>
                <a:srgbClr val="F2F2F2"/>
              </a:highlight>
              <a:latin typeface="Arial"/>
              <a:ea typeface="Arial"/>
              <a:cs typeface="Arial"/>
              <a:sym typeface="Arial"/>
            </a:endParaRPr>
          </a:p>
          <a:p>
            <a:pPr indent="0" lvl="0" marL="0" rtl="0" algn="l">
              <a:lnSpc>
                <a:spcPct val="100000"/>
              </a:lnSpc>
              <a:spcBef>
                <a:spcPts val="0"/>
              </a:spcBef>
              <a:spcAft>
                <a:spcPts val="0"/>
              </a:spcAft>
              <a:buNone/>
            </a:pPr>
            <a:r>
              <a:t/>
            </a:r>
            <a:endParaRPr sz="110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Other:</a:t>
            </a:r>
            <a:endParaRPr sz="1250">
              <a:solidFill>
                <a:srgbClr val="000000"/>
              </a:solidFill>
              <a:highlight>
                <a:srgbClr val="F2F2F2"/>
              </a:highlight>
              <a:latin typeface="Arial"/>
              <a:ea typeface="Arial"/>
              <a:cs typeface="Arial"/>
              <a:sym typeface="Arial"/>
            </a:endParaRPr>
          </a:p>
          <a:p>
            <a:pPr indent="0" lvl="0" marL="0" rtl="0" algn="l">
              <a:lnSpc>
                <a:spcPct val="100000"/>
              </a:lnSpc>
              <a:spcBef>
                <a:spcPts val="0"/>
              </a:spcBef>
              <a:spcAft>
                <a:spcPts val="0"/>
              </a:spcAft>
              <a:buNone/>
            </a:pPr>
            <a:r>
              <a:t/>
            </a:r>
            <a:endParaRPr sz="110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I enjoyed the story, I wish it was a little longer to the </a:t>
            </a:r>
            <a:endParaRPr sz="1250">
              <a:solidFill>
                <a:srgbClr val="000000"/>
              </a:solidFill>
              <a:highlight>
                <a:srgbClr val="F2F2F2"/>
              </a:highlight>
              <a:latin typeface="Arial"/>
              <a:ea typeface="Arial"/>
              <a:cs typeface="Arial"/>
              <a:sym typeface="Arial"/>
            </a:endParaRPr>
          </a:p>
          <a:p>
            <a:pPr indent="0" lvl="0" marL="0" marR="0" rtl="0" algn="l">
              <a:lnSpc>
                <a:spcPct val="100000"/>
              </a:lnSpc>
              <a:spcBef>
                <a:spcPts val="0"/>
              </a:spcBef>
              <a:spcAft>
                <a:spcPts val="0"/>
              </a:spcAft>
              <a:buNone/>
            </a:pPr>
            <a:r>
              <a:rPr lang="en" sz="1250">
                <a:solidFill>
                  <a:srgbClr val="000000"/>
                </a:solidFill>
                <a:highlight>
                  <a:srgbClr val="F2F2F2"/>
                </a:highlight>
                <a:latin typeface="Arial"/>
                <a:ea typeface="Arial"/>
                <a:cs typeface="Arial"/>
                <a:sym typeface="Arial"/>
              </a:rPr>
              <a:t>end of their trip</a:t>
            </a:r>
            <a:endParaRPr sz="1250">
              <a:solidFill>
                <a:srgbClr val="000000"/>
              </a:solidFill>
              <a:highlight>
                <a:srgbClr val="F2F2F2"/>
              </a:highlight>
              <a:latin typeface="Arial"/>
              <a:ea typeface="Arial"/>
              <a:cs typeface="Arial"/>
              <a:sym typeface="Arial"/>
            </a:endParaRPr>
          </a:p>
          <a:p>
            <a:pPr indent="0" lvl="0" marL="0" rtl="0" algn="l">
              <a:lnSpc>
                <a:spcPct val="100000"/>
              </a:lnSpc>
              <a:spcBef>
                <a:spcPts val="0"/>
              </a:spcBef>
              <a:spcAft>
                <a:spcPts val="0"/>
              </a:spcAft>
              <a:buNone/>
            </a:pPr>
            <a:r>
              <a:t/>
            </a:r>
            <a:endParaRPr sz="1100">
              <a:solidFill>
                <a:srgbClr val="000000"/>
              </a:solidFill>
              <a:highlight>
                <a:srgbClr val="F2F2F2"/>
              </a:highlight>
              <a:latin typeface="Arial"/>
              <a:ea typeface="Arial"/>
              <a:cs typeface="Arial"/>
              <a:sym typeface="Arial"/>
            </a:endParaRPr>
          </a:p>
          <a:p>
            <a:pPr indent="0" lvl="0" marL="0" rtl="0" algn="l">
              <a:spcBef>
                <a:spcPts val="0"/>
              </a:spcBef>
              <a:spcAft>
                <a:spcPts val="1200"/>
              </a:spcAft>
              <a:buNone/>
            </a:pPr>
            <a:r>
              <a:t/>
            </a:r>
            <a:endParaRPr/>
          </a:p>
        </p:txBody>
      </p:sp>
      <p:sp>
        <p:nvSpPr>
          <p:cNvPr id="82" name="Google Shape;82;p17"/>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t>The suspicious response…</a:t>
            </a:r>
            <a:endParaRPr/>
          </a:p>
          <a:p>
            <a:pPr indent="0" lvl="0" marL="0" rtl="0" algn="l">
              <a:spcBef>
                <a:spcPts val="1200"/>
              </a:spcBef>
              <a:spcAft>
                <a:spcPts val="1200"/>
              </a:spcAft>
              <a:buNone/>
            </a:pPr>
            <a:r>
              <a:rPr lang="en" sz="1200">
                <a:solidFill>
                  <a:srgbClr val="2D3B45"/>
                </a:solidFill>
                <a:highlight>
                  <a:srgbClr val="FFFFFF"/>
                </a:highlight>
                <a:latin typeface="Arial"/>
                <a:ea typeface="Arial"/>
                <a:cs typeface="Arial"/>
                <a:sym typeface="Arial"/>
              </a:rPr>
              <a:t>A creation story from China, such as "Pan Gu and the Creation of the World," might provide insights regarding the cultural and environmental context of those who told it. The story depicts a legendary world in which the universe was once a chaotic egg, and the god Pan Gu came to bring order by dividing yin and yang. This story illustrates the traditional Chinese belief in the duality of yin and yang, as well as the value of balance and harmony in the universe. The story's setting may be based on old Chinese natural sceneries, including references to mountains, rivers, and heavenly bodies. The agrarian way of life is frequently associated with such landscapes, implying that the civilization narrating this narrative had a strong connection to agriculture and environment. The culture's ideals may include reverence for nature, respect for cosmic order, and confidence in the power of creation and transformation. The main characters, including Pan Gu, are portrayed as powerful legendary figures who symbolize cosmic powers, reflecting the culture's spiritual beliefs and worldview. Overall, the novel provides insight into ancient China's rich mythology and cultural past, with a focus on topics such as creation, harmony, and cosmic order.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 also saw the ‘same’ paper… (5 that followed this pattern)</a:t>
            </a:r>
            <a:endParaRPr/>
          </a:p>
        </p:txBody>
      </p:sp>
      <p:sp>
        <p:nvSpPr>
          <p:cNvPr id="88" name="Google Shape;88;p18"/>
          <p:cNvSpPr txBox="1"/>
          <p:nvPr>
            <p:ph idx="1" type="body"/>
          </p:nvPr>
        </p:nvSpPr>
        <p:spPr>
          <a:xfrm>
            <a:off x="311700" y="1228675"/>
            <a:ext cx="3999900" cy="3340200"/>
          </a:xfrm>
          <a:prstGeom prst="rect">
            <a:avLst/>
          </a:prstGeom>
        </p:spPr>
        <p:txBody>
          <a:bodyPr anchorCtr="0" anchor="t" bIns="91425" lIns="91425" spcFirstLastPara="1" rIns="91425" wrap="square" tIns="91425">
            <a:normAutofit lnSpcReduction="10000"/>
          </a:bodyPr>
          <a:lstStyle/>
          <a:p>
            <a:pPr indent="0" lvl="0" marL="0" rtl="0" algn="l">
              <a:spcBef>
                <a:spcPts val="900"/>
              </a:spcBef>
              <a:spcAft>
                <a:spcPts val="0"/>
              </a:spcAft>
              <a:buNone/>
            </a:pPr>
            <a:r>
              <a:rPr lang="en" sz="1200">
                <a:solidFill>
                  <a:srgbClr val="2D3B45"/>
                </a:solidFill>
                <a:latin typeface="Arial"/>
                <a:ea typeface="Arial"/>
                <a:cs typeface="Arial"/>
                <a:sym typeface="Arial"/>
              </a:rPr>
              <a:t>In this paper, I will explore the mythical elements present in the film "Moana" through the lenses of two specific theories: symbols and the hero's quest. The central thesis is to investigate whether "Moana" draws upon traditional/classic mythic themes and motifs. The film is a captivating narrative that intertwines Polynesian mythology with a strong female protagonist, Moana. To support this exploration, I will delve into the symbolism embedded in the narrative and analyze how Moana's character aligns with the hero's quest archetype.</a:t>
            </a:r>
            <a:endParaRPr sz="1200">
              <a:solidFill>
                <a:srgbClr val="2D3B45"/>
              </a:solidFill>
              <a:latin typeface="Arial"/>
              <a:ea typeface="Arial"/>
              <a:cs typeface="Arial"/>
              <a:sym typeface="Arial"/>
            </a:endParaRPr>
          </a:p>
          <a:p>
            <a:pPr indent="0" lvl="0" marL="0" rtl="0" algn="l">
              <a:spcBef>
                <a:spcPts val="900"/>
              </a:spcBef>
              <a:spcAft>
                <a:spcPts val="900"/>
              </a:spcAft>
              <a:buNone/>
            </a:pPr>
            <a:r>
              <a:rPr lang="en" sz="1200">
                <a:solidFill>
                  <a:srgbClr val="2D3B45"/>
                </a:solidFill>
                <a:latin typeface="Arial"/>
                <a:ea typeface="Arial"/>
                <a:cs typeface="Arial"/>
                <a:sym typeface="Arial"/>
              </a:rPr>
              <a:t>Symbols play a crucial role in conveying deeper meanings within the narrative. The Heart of Te Fiti stands out as a powerful symbol representing life, balance, and the interconnectedness of humanity with nature.</a:t>
            </a:r>
            <a:endParaRPr/>
          </a:p>
        </p:txBody>
      </p:sp>
      <p:sp>
        <p:nvSpPr>
          <p:cNvPr id="89" name="Google Shape;89;p18"/>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fontScale="92500" lnSpcReduction="10000"/>
          </a:bodyPr>
          <a:lstStyle/>
          <a:p>
            <a:pPr indent="0" lvl="0" marL="0" rtl="0" algn="l">
              <a:spcBef>
                <a:spcPts val="900"/>
              </a:spcBef>
              <a:spcAft>
                <a:spcPts val="0"/>
              </a:spcAft>
              <a:buNone/>
            </a:pPr>
            <a:r>
              <a:rPr lang="en" sz="1200">
                <a:solidFill>
                  <a:srgbClr val="2D3B45"/>
                </a:solidFill>
                <a:latin typeface="Arial"/>
                <a:ea typeface="Arial"/>
                <a:cs typeface="Arial"/>
                <a:sym typeface="Arial"/>
              </a:rPr>
              <a:t> This paper delves into the animated Moana film through the traditional myth theories of symbolism and the hero's quest, aiming to determine the incorporation of classic mythic themes. Directed by Ron Clements and John Musker, Moana is a 2016 Disney animated musical following the journey of Moana, a Polynesian teenager, on a daring sea voyage to save her island and discover her true identity. Through an analysis of instances of symbolism and the hero's quest, this paper evaluates the presence of traditional mythic elements in this modern animated context.</a:t>
            </a:r>
            <a:endParaRPr sz="1200">
              <a:solidFill>
                <a:srgbClr val="2D3B45"/>
              </a:solidFill>
              <a:latin typeface="Arial"/>
              <a:ea typeface="Arial"/>
              <a:cs typeface="Arial"/>
              <a:sym typeface="Arial"/>
            </a:endParaRPr>
          </a:p>
          <a:p>
            <a:pPr indent="0" lvl="0" marL="0" rtl="0" algn="l">
              <a:spcBef>
                <a:spcPts val="2400"/>
              </a:spcBef>
              <a:spcAft>
                <a:spcPts val="2400"/>
              </a:spcAft>
              <a:buNone/>
            </a:pPr>
            <a:r>
              <a:rPr lang="en" sz="1200">
                <a:solidFill>
                  <a:srgbClr val="2D3B45"/>
                </a:solidFill>
                <a:latin typeface="Arial"/>
                <a:ea typeface="Arial"/>
                <a:cs typeface="Arial"/>
                <a:sym typeface="Arial"/>
              </a:rPr>
              <a:t>Symbolism in Moana</a:t>
            </a:r>
            <a:br>
              <a:rPr lang="en" sz="1200">
                <a:solidFill>
                  <a:srgbClr val="2D3B45"/>
                </a:solidFill>
                <a:latin typeface="Arial"/>
                <a:ea typeface="Arial"/>
                <a:cs typeface="Arial"/>
                <a:sym typeface="Arial"/>
              </a:rPr>
            </a:br>
            <a:r>
              <a:rPr lang="en" sz="1200">
                <a:solidFill>
                  <a:srgbClr val="2D3B45"/>
                </a:solidFill>
                <a:latin typeface="Arial"/>
                <a:ea typeface="Arial"/>
                <a:cs typeface="Arial"/>
                <a:sym typeface="Arial"/>
              </a:rPr>
              <a:t>Symbolism plays a crucial role in mythic storytelling, providing deeper layers of meaning and cultural significance. According to Campbell (2008), symbols serve as vehicles for expressing spiritual truths and connecting individuals to the collective unconscious.</a:t>
            </a:r>
            <a:endParaRPr sz="1200">
              <a:solidFill>
                <a:srgbClr val="2D3B45"/>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Boards (short responses, worth 3 points)</a:t>
            </a:r>
            <a:endParaRPr/>
          </a:p>
        </p:txBody>
      </p:sp>
      <p:sp>
        <p:nvSpPr>
          <p:cNvPr id="95" name="Google Shape;95;p19"/>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444444"/>
                </a:solidFill>
                <a:highlight>
                  <a:srgbClr val="F5F5F5"/>
                </a:highlight>
                <a:latin typeface="Arial"/>
                <a:ea typeface="Arial"/>
                <a:cs typeface="Arial"/>
                <a:sym typeface="Arial"/>
              </a:rPr>
              <a:t>I think sacred space is very important. It is a place where I can relax, think and get away from life stress. And it is not only about religion but it is any place where someone feels comfortable.</a:t>
            </a:r>
            <a:endParaRPr/>
          </a:p>
        </p:txBody>
      </p:sp>
      <p:sp>
        <p:nvSpPr>
          <p:cNvPr id="96" name="Google Shape;96;p19"/>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sz="1200">
                <a:solidFill>
                  <a:srgbClr val="444444"/>
                </a:solidFill>
                <a:highlight>
                  <a:srgbClr val="F5F5F5"/>
                </a:highlight>
                <a:latin typeface="Arial"/>
                <a:ea typeface="Arial"/>
                <a:cs typeface="Arial"/>
                <a:sym typeface="Arial"/>
              </a:rPr>
              <a:t>Space has a deep meaning in my life, both in its sacred and mundane forms. Sacred settings provide me with a sense of calm and connectedness to something higher than myself. Whether it's a peaceful natural setting, a place of church, or a favorite corner in my house, these places offer refuge, inspiration, and a chance for spiritual reflection. In contrast, common environments such as bustling city streets or peaceful cafes impact my daily experiences and relationships, reflecting the rhythm and vitality of urban life. Each space, whether sacred or secular, has its own ambiance and meaning, which influences my emotions, ideas, and sense of belonging. Together, these locations help to shape my sense of self, These areas work together to strengthen my feeling of identity, well-being, and connection to the world.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Rampant issue in my courses: What I did</a:t>
            </a:r>
            <a:endParaRPr/>
          </a:p>
        </p:txBody>
      </p:sp>
      <p:sp>
        <p:nvSpPr>
          <p:cNvPr id="102" name="Google Shape;102;p20"/>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77500" lnSpcReduction="10000"/>
          </a:bodyPr>
          <a:lstStyle/>
          <a:p>
            <a:pPr indent="-317182" lvl="0" marL="457200" rtl="0" algn="l">
              <a:spcBef>
                <a:spcPts val="0"/>
              </a:spcBef>
              <a:spcAft>
                <a:spcPts val="0"/>
              </a:spcAft>
              <a:buSzPct val="100000"/>
              <a:buChar char="●"/>
            </a:pPr>
            <a:r>
              <a:rPr lang="en"/>
              <a:t>Checked our policies (no plagiarism).</a:t>
            </a:r>
            <a:endParaRPr/>
          </a:p>
          <a:p>
            <a:pPr indent="-317182" lvl="0" marL="457200" rtl="0" algn="l">
              <a:spcBef>
                <a:spcPts val="0"/>
              </a:spcBef>
              <a:spcAft>
                <a:spcPts val="0"/>
              </a:spcAft>
              <a:buSzPct val="100000"/>
              <a:buChar char="●"/>
            </a:pPr>
            <a:r>
              <a:rPr lang="en"/>
              <a:t>Checked with my dean (use plagiarism policy, post in your syllabus, in Canvas).</a:t>
            </a:r>
            <a:endParaRPr/>
          </a:p>
          <a:p>
            <a:pPr indent="-317182" lvl="0" marL="457200" rtl="0" algn="l">
              <a:spcBef>
                <a:spcPts val="0"/>
              </a:spcBef>
              <a:spcAft>
                <a:spcPts val="0"/>
              </a:spcAft>
              <a:buSzPct val="100000"/>
              <a:buChar char="●"/>
            </a:pPr>
            <a:r>
              <a:rPr lang="en"/>
              <a:t>Wrote a policy statement, which is posted on my Canvas site and within the syllabus (show).</a:t>
            </a:r>
            <a:endParaRPr/>
          </a:p>
          <a:p>
            <a:pPr indent="-317182" lvl="0" marL="457200" rtl="0" algn="l">
              <a:spcBef>
                <a:spcPts val="0"/>
              </a:spcBef>
              <a:spcAft>
                <a:spcPts val="0"/>
              </a:spcAft>
              <a:buSzPct val="100000"/>
              <a:buChar char="●"/>
            </a:pPr>
            <a:r>
              <a:rPr lang="en"/>
              <a:t>Researched and purchased what is considered a reputable AI checker at my own expense (&gt;$200 to date). [It is available as a Canvas add-on.)</a:t>
            </a:r>
            <a:endParaRPr/>
          </a:p>
          <a:p>
            <a:pPr indent="-317182" lvl="0" marL="457200" rtl="0" algn="l">
              <a:spcBef>
                <a:spcPts val="0"/>
              </a:spcBef>
              <a:spcAft>
                <a:spcPts val="0"/>
              </a:spcAft>
              <a:buSzPct val="100000"/>
              <a:buChar char="●"/>
            </a:pPr>
            <a:r>
              <a:rPr lang="en"/>
              <a:t>Raised this issue with Academic Senate and anyone I talked to</a:t>
            </a:r>
            <a:endParaRPr/>
          </a:p>
          <a:p>
            <a:pPr indent="-317182" lvl="0" marL="457200" rtl="0" algn="l">
              <a:spcBef>
                <a:spcPts val="0"/>
              </a:spcBef>
              <a:spcAft>
                <a:spcPts val="0"/>
              </a:spcAft>
              <a:buSzPct val="100000"/>
              <a:buChar char="●"/>
            </a:pPr>
            <a:r>
              <a:rPr lang="en"/>
              <a:t>Participated in the </a:t>
            </a:r>
            <a:r>
              <a:rPr lang="en"/>
              <a:t>initiating</a:t>
            </a:r>
            <a:r>
              <a:rPr lang="en"/>
              <a:t> conversation about AI on Campus (task force).</a:t>
            </a:r>
            <a:endParaRPr/>
          </a:p>
          <a:p>
            <a:pPr indent="-317182" lvl="0" marL="457200" rtl="0" algn="l">
              <a:spcBef>
                <a:spcPts val="0"/>
              </a:spcBef>
              <a:spcAft>
                <a:spcPts val="0"/>
              </a:spcAft>
              <a:buSzPct val="100000"/>
              <a:buChar char="●"/>
            </a:pPr>
            <a:r>
              <a:rPr lang="en"/>
              <a:t>Continue to raise the issue.</a:t>
            </a:r>
            <a:endParaRPr/>
          </a:p>
          <a:p>
            <a:pPr indent="-317182" lvl="0" marL="457200" rtl="0" algn="l">
              <a:spcBef>
                <a:spcPts val="0"/>
              </a:spcBef>
              <a:spcAft>
                <a:spcPts val="0"/>
              </a:spcAft>
              <a:buSzPct val="100000"/>
              <a:buChar char="●"/>
            </a:pPr>
            <a:r>
              <a:rPr lang="en"/>
              <a:t>Look forward to the </a:t>
            </a:r>
            <a:r>
              <a:rPr lang="en"/>
              <a:t>results</a:t>
            </a:r>
            <a:r>
              <a:rPr lang="en"/>
              <a:t> of the task force. </a:t>
            </a:r>
            <a:endParaRPr/>
          </a:p>
          <a:p>
            <a:pPr indent="0" lvl="0" marL="45720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 do…</a:t>
            </a:r>
            <a:endParaRPr/>
          </a:p>
        </p:txBody>
      </p:sp>
      <p:sp>
        <p:nvSpPr>
          <p:cNvPr id="108" name="Google Shape;108;p21"/>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77500" lnSpcReduction="20000"/>
          </a:bodyPr>
          <a:lstStyle/>
          <a:p>
            <a:pPr indent="-317182" lvl="0" marL="457200" rtl="0" algn="l">
              <a:spcBef>
                <a:spcPts val="0"/>
              </a:spcBef>
              <a:spcAft>
                <a:spcPts val="0"/>
              </a:spcAft>
              <a:buSzPct val="100000"/>
              <a:buChar char="●"/>
            </a:pPr>
            <a:r>
              <a:rPr lang="en"/>
              <a:t>Read a response.</a:t>
            </a:r>
            <a:endParaRPr/>
          </a:p>
          <a:p>
            <a:pPr indent="-317182" lvl="0" marL="457200" rtl="0" algn="l">
              <a:spcBef>
                <a:spcPts val="0"/>
              </a:spcBef>
              <a:spcAft>
                <a:spcPts val="0"/>
              </a:spcAft>
              <a:buSzPct val="100000"/>
              <a:buChar char="●"/>
            </a:pPr>
            <a:r>
              <a:rPr lang="en"/>
              <a:t>Keep an eye out for overly generic, overly verbose, impersonal, off target text.</a:t>
            </a:r>
            <a:endParaRPr/>
          </a:p>
          <a:p>
            <a:pPr indent="-317182" lvl="0" marL="457200" rtl="0" algn="l">
              <a:spcBef>
                <a:spcPts val="0"/>
              </a:spcBef>
              <a:spcAft>
                <a:spcPts val="0"/>
              </a:spcAft>
              <a:buSzPct val="100000"/>
              <a:buChar char="●"/>
            </a:pPr>
            <a:r>
              <a:rPr lang="en"/>
              <a:t>Copy and paste to Copylinks, and check.</a:t>
            </a:r>
            <a:endParaRPr/>
          </a:p>
          <a:p>
            <a:pPr indent="-317182" lvl="0" marL="457200" rtl="0" algn="l">
              <a:spcBef>
                <a:spcPts val="0"/>
              </a:spcBef>
              <a:spcAft>
                <a:spcPts val="0"/>
              </a:spcAft>
              <a:buSzPct val="100000"/>
              <a:buChar char="●"/>
            </a:pPr>
            <a:r>
              <a:rPr lang="en"/>
              <a:t>When confirmed, copy and paste base response (show). (And, someone who isn’t cheating?)</a:t>
            </a:r>
            <a:endParaRPr/>
          </a:p>
          <a:p>
            <a:pPr indent="-317182" lvl="0" marL="457200" rtl="0" algn="l">
              <a:spcBef>
                <a:spcPts val="0"/>
              </a:spcBef>
              <a:spcAft>
                <a:spcPts val="0"/>
              </a:spcAft>
              <a:buSzPct val="100000"/>
              <a:buChar char="●"/>
            </a:pPr>
            <a:r>
              <a:rPr lang="en"/>
              <a:t>Hope the student redoes the work.</a:t>
            </a:r>
            <a:endParaRPr/>
          </a:p>
          <a:p>
            <a:pPr indent="-317182" lvl="0" marL="457200" rtl="0" algn="l">
              <a:spcBef>
                <a:spcPts val="0"/>
              </a:spcBef>
              <a:spcAft>
                <a:spcPts val="0"/>
              </a:spcAft>
              <a:buSzPct val="100000"/>
              <a:buChar char="●"/>
            </a:pPr>
            <a:r>
              <a:rPr lang="en"/>
              <a:t>Because we don’t have a verified method for identifying AI generated work, I cannot drop or pursue a plagiarism case for these students. Instead, they sit in the class and just keep doing it. I hypothesize that these students do so to collect financial aid, but I can’t prove it. </a:t>
            </a:r>
            <a:endParaRPr/>
          </a:p>
          <a:p>
            <a:pPr indent="0" lvl="0" marL="0" rtl="0" algn="l">
              <a:spcBef>
                <a:spcPts val="1200"/>
              </a:spcBef>
              <a:spcAft>
                <a:spcPts val="1200"/>
              </a:spcAft>
              <a:buNone/>
            </a:pPr>
            <a:r>
              <a:rPr b="1" lang="en"/>
              <a:t>I have four sections, my starting enrollment was just shy of 250 students, with between 2 and 4 assignments per week, some long, some short. I read all assignments, and check any assignment that is suspicious. </a:t>
            </a:r>
            <a:endParaRPr b="1"/>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